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59C3-8F92-48D3-9C3B-BCEFEC34DD99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F20-AD83-4765-A94E-4B13B9A51F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59C3-8F92-48D3-9C3B-BCEFEC34DD99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F20-AD83-4765-A94E-4B13B9A51F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59C3-8F92-48D3-9C3B-BCEFEC34DD99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F20-AD83-4765-A94E-4B13B9A51F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59C3-8F92-48D3-9C3B-BCEFEC34DD99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F20-AD83-4765-A94E-4B13B9A51F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59C3-8F92-48D3-9C3B-BCEFEC34DD99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F20-AD83-4765-A94E-4B13B9A51F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59C3-8F92-48D3-9C3B-BCEFEC34DD99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F20-AD83-4765-A94E-4B13B9A51F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59C3-8F92-48D3-9C3B-BCEFEC34DD99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F20-AD83-4765-A94E-4B13B9A51F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59C3-8F92-48D3-9C3B-BCEFEC34DD99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F20-AD83-4765-A94E-4B13B9A51F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59C3-8F92-48D3-9C3B-BCEFEC34DD99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F20-AD83-4765-A94E-4B13B9A51F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59C3-8F92-48D3-9C3B-BCEFEC34DD99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F20-AD83-4765-A94E-4B13B9A51F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59C3-8F92-48D3-9C3B-BCEFEC34DD99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F20-AD83-4765-A94E-4B13B9A51F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B59C3-8F92-48D3-9C3B-BCEFEC34DD99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7F20-AD83-4765-A94E-4B13B9A51F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Телесно-ориентированная практика в детском саду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ТОП 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нашем детском саду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обычно проходит в группах по 4-6 человек, так как для некоторых упражнений, таких как «Качели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», «Массаж»,  «Стульчики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» нужна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пара. </a:t>
            </a:r>
          </a:p>
        </p:txBody>
      </p:sp>
      <p:pic>
        <p:nvPicPr>
          <p:cNvPr id="1026" name="Picture 2" descr="C:\Users\SherbakoFF\Desktop\Новая папка (2)\P1020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3328982" cy="2496737"/>
          </a:xfrm>
          <a:prstGeom prst="rect">
            <a:avLst/>
          </a:prstGeom>
          <a:noFill/>
        </p:spPr>
      </p:pic>
      <p:pic>
        <p:nvPicPr>
          <p:cNvPr id="1027" name="Picture 3" descr="D:\СТАРЫЙ ДИСК\папка фоток всех\фотки Международная конференция и мой мастер класс на Всероссийской\P1030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143380"/>
            <a:ext cx="3357554" cy="2518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Второй этап –                  Брюшное дыхание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dirty="0">
                <a:solidFill>
                  <a:schemeClr val="tx2"/>
                </a:solidFill>
                <a:latin typeface="Comic Sans MS" pitchFamily="66" charset="0"/>
              </a:rPr>
              <a:t>Делать вдох необходимо через нос, вдыхать стоит спокойно и легко, не создавать никакого слышимого шума.  При вдохе надувать живот вдыхая большое количество воздуха, затем медленно делаем выдох. («Шарик</a:t>
            </a:r>
            <a:r>
              <a:rPr lang="ru-RU" sz="2200" dirty="0" smtClean="0">
                <a:solidFill>
                  <a:schemeClr val="tx2"/>
                </a:solidFill>
                <a:latin typeface="Comic Sans MS" pitchFamily="66" charset="0"/>
              </a:rPr>
              <a:t>»)</a:t>
            </a:r>
          </a:p>
          <a:p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Все дыхательные и расслабляющие упражнения выполняются в очень медленном темпе, давая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малышам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время дышать и чувствовать.</a:t>
            </a:r>
            <a:endParaRPr lang="ru-RU" sz="2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SherbakoFF\Desktop\Новая папка (2)\P10303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1"/>
            <a:ext cx="2895592" cy="2471024"/>
          </a:xfrm>
          <a:prstGeom prst="rect">
            <a:avLst/>
          </a:prstGeom>
          <a:noFill/>
        </p:spPr>
      </p:pic>
      <p:pic>
        <p:nvPicPr>
          <p:cNvPr id="9219" name="Picture 3" descr="C:\Users\SherbakoFF\Desktop\Новая папка (2)\DSCF7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982" y="4357694"/>
            <a:ext cx="342263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Третий этап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сеанса ТОП </a:t>
            </a:r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— это подвижная игра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с элементами спонтанных движений, с использованием музыкального сопровождения, чтобы поднять эмоциональный тонус ребенка и проявить высвобожденную энергию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ru-RU" dirty="0" smtClean="0">
                <a:solidFill>
                  <a:schemeClr val="tx2"/>
                </a:solidFill>
              </a:rPr>
              <a:t>(«</a:t>
            </a:r>
            <a:r>
              <a:rPr lang="ru-RU" dirty="0">
                <a:solidFill>
                  <a:schemeClr val="tx2"/>
                </a:solidFill>
              </a:rPr>
              <a:t>Пугало, покажись!», «</a:t>
            </a:r>
            <a:r>
              <a:rPr lang="ru-RU" dirty="0" err="1">
                <a:solidFill>
                  <a:schemeClr val="tx2"/>
                </a:solidFill>
              </a:rPr>
              <a:t>Ведьмин</a:t>
            </a:r>
            <a:r>
              <a:rPr lang="ru-RU" dirty="0">
                <a:solidFill>
                  <a:schemeClr val="tx2"/>
                </a:solidFill>
              </a:rPr>
              <a:t> лес», «Война с шарами»).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242" name="Picture 2" descr="C:\Users\SherbakoFF\Desktop\Новая папка (2)\P10303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643051"/>
            <a:ext cx="3109906" cy="2332430"/>
          </a:xfrm>
          <a:prstGeom prst="rect">
            <a:avLst/>
          </a:prstGeom>
          <a:noFill/>
        </p:spPr>
      </p:pic>
      <p:pic>
        <p:nvPicPr>
          <p:cNvPr id="10243" name="Picture 3" descr="C:\Users\SherbakoFF\Desktop\Новая папка (2)\P102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106930"/>
            <a:ext cx="3000396" cy="232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Нейропсихологический аспект 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В</a:t>
            </a:r>
            <a:r>
              <a:rPr lang="ru-RU" sz="1600" dirty="0" smtClean="0">
                <a:solidFill>
                  <a:schemeClr val="tx2"/>
                </a:solidFill>
                <a:latin typeface="Comic Sans MS" pitchFamily="66" charset="0"/>
              </a:rPr>
              <a:t> ТОП мы </a:t>
            </a:r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обязательно включаем и </a:t>
            </a:r>
            <a:r>
              <a:rPr lang="ru-RU" sz="1600" b="1" dirty="0">
                <a:solidFill>
                  <a:schemeClr val="tx2"/>
                </a:solidFill>
                <a:latin typeface="Comic Sans MS" pitchFamily="66" charset="0"/>
              </a:rPr>
              <a:t>нейропсихологические аспекты физиологического развития </a:t>
            </a:r>
            <a:r>
              <a:rPr lang="ru-RU" sz="1600" b="1" dirty="0" smtClean="0">
                <a:solidFill>
                  <a:schemeClr val="tx2"/>
                </a:solidFill>
                <a:latin typeface="Comic Sans MS" pitchFamily="66" charset="0"/>
              </a:rPr>
              <a:t>детей, </a:t>
            </a:r>
            <a:r>
              <a:rPr lang="ru-RU" sz="1600" dirty="0" smtClean="0">
                <a:solidFill>
                  <a:schemeClr val="tx2"/>
                </a:solidFill>
                <a:latin typeface="Comic Sans MS" pitchFamily="66" charset="0"/>
              </a:rPr>
              <a:t>вводим  </a:t>
            </a:r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упражнения из «Комплексной  нейропсихологической коррекции и реабилитации в детском возрасте»  Анны Владимировны </a:t>
            </a:r>
            <a:r>
              <a:rPr lang="ru-RU" sz="1600" dirty="0" smtClean="0">
                <a:solidFill>
                  <a:schemeClr val="tx2"/>
                </a:solidFill>
                <a:latin typeface="Comic Sans MS" pitchFamily="66" charset="0"/>
              </a:rPr>
              <a:t>Семенович  (профессор </a:t>
            </a:r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Нейропсихологического центра </a:t>
            </a:r>
            <a:r>
              <a:rPr lang="ru-RU" sz="1600" dirty="0" smtClean="0">
                <a:solidFill>
                  <a:schemeClr val="tx2"/>
                </a:solidFill>
                <a:latin typeface="Comic Sans MS" pitchFamily="66" charset="0"/>
              </a:rPr>
              <a:t>адаптации </a:t>
            </a:r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и </a:t>
            </a:r>
            <a:r>
              <a:rPr lang="ru-RU" sz="1600" dirty="0" err="1">
                <a:solidFill>
                  <a:schemeClr val="tx2"/>
                </a:solidFill>
                <a:latin typeface="Comic Sans MS" pitchFamily="66" charset="0"/>
              </a:rPr>
              <a:t>саморегуляции</a:t>
            </a:r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) </a:t>
            </a:r>
            <a:r>
              <a:rPr lang="ru-RU" sz="1600" dirty="0" smtClean="0">
                <a:solidFill>
                  <a:schemeClr val="tx2"/>
                </a:solidFill>
                <a:latin typeface="Comic Sans MS" pitchFamily="66" charset="0"/>
              </a:rPr>
              <a:t>, т</a:t>
            </a:r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. е. </a:t>
            </a:r>
            <a:r>
              <a:rPr lang="ru-RU" sz="1600" dirty="0" smtClean="0">
                <a:solidFill>
                  <a:schemeClr val="tx2"/>
                </a:solidFill>
                <a:latin typeface="Comic Sans MS" pitchFamily="66" charset="0"/>
              </a:rPr>
              <a:t> у </a:t>
            </a:r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нас идет комплексная работа с телом ребенка: </a:t>
            </a:r>
            <a:r>
              <a:rPr lang="ru-RU" sz="1600" b="1" dirty="0">
                <a:solidFill>
                  <a:schemeClr val="tx2"/>
                </a:solidFill>
                <a:latin typeface="Comic Sans MS" pitchFamily="66" charset="0"/>
              </a:rPr>
              <a:t>мы развиваем не только тело, но и </a:t>
            </a:r>
            <a:r>
              <a:rPr lang="ru-RU" sz="1600" b="1" dirty="0" smtClean="0">
                <a:solidFill>
                  <a:schemeClr val="tx2"/>
                </a:solidFill>
                <a:latin typeface="Comic Sans MS" pitchFamily="66" charset="0"/>
              </a:rPr>
              <a:t>мозг ребенка.                                                                     </a:t>
            </a:r>
            <a:r>
              <a:rPr lang="ru-RU" sz="1600" dirty="0" smtClean="0">
                <a:solidFill>
                  <a:schemeClr val="tx2"/>
                </a:solidFill>
                <a:latin typeface="Comic Sans MS" pitchFamily="66" charset="0"/>
              </a:rPr>
              <a:t>Это </a:t>
            </a:r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различные упражнения на скрещивание рук и </a:t>
            </a:r>
            <a:r>
              <a:rPr lang="ru-RU" sz="1600" dirty="0" smtClean="0">
                <a:solidFill>
                  <a:schemeClr val="tx2"/>
                </a:solidFill>
                <a:latin typeface="Comic Sans MS" pitchFamily="66" charset="0"/>
              </a:rPr>
              <a:t>ног; схождение</a:t>
            </a:r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1600" dirty="0" smtClean="0">
                <a:solidFill>
                  <a:schemeClr val="tx2"/>
                </a:solidFill>
                <a:latin typeface="Comic Sans MS" pitchFamily="66" charset="0"/>
              </a:rPr>
              <a:t>расхождение;  перекрестные </a:t>
            </a:r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движения тела. </a:t>
            </a:r>
            <a:r>
              <a:rPr lang="ru-RU" sz="1600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                                          </a:t>
            </a:r>
            <a:endParaRPr lang="ru-RU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Users\SherbakoFF\Desktop\Новая папка (2)\P1080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85860"/>
            <a:ext cx="3693591" cy="2770193"/>
          </a:xfrm>
          <a:prstGeom prst="rect">
            <a:avLst/>
          </a:prstGeom>
          <a:noFill/>
        </p:spPr>
      </p:pic>
      <p:pic>
        <p:nvPicPr>
          <p:cNvPr id="11267" name="Picture 3" descr="C:\Users\SherbakoFF\Desktop\Новая папка (2)\P1030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107662"/>
            <a:ext cx="3357554" cy="2518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Нейропсихологический аспект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При внешней простоте действий, за этими упражнениями стоит серьезная работа с мозговыми структурами ребенка - 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психомоторная коррекция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 (лобные доли — регуляция и контроль; височные — речевая функция; кора — логика, мышление, задние отделы — слух, зрение).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2290" name="Picture 2" descr="C:\Users\SherbakoFF\Desktop\Новая папка (2)\нейропсихологические упражне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07167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ВЫВОД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7187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86122"/>
          </a:xfrm>
        </p:spPr>
        <p:txBody>
          <a:bodyPr>
            <a:normAutofit fontScale="70000" lnSpcReduction="20000"/>
          </a:bodyPr>
          <a:lstStyle/>
          <a:p>
            <a:pPr marL="514350" indent="-514350" algn="ctr">
              <a:buNone/>
            </a:pP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Уважаемые коллеги.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Я очень надеюсь, что наш опыт работы был понятен и интересен вам.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Так же я верю, что в свою жизнь и в свою практику что-то можно взять на вооружение.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         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Может  пригодиться!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D:\СТАРЫЙ ДИСК\папка фоток всех\фото семинар22.05.14\DSC08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31009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Первый этап </a:t>
            </a: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работы с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телом (снимаем мышечные зажимы) 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1448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Изучаем 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свое тело</a:t>
            </a: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.                                                   - </a:t>
            </a:r>
            <a:r>
              <a:rPr lang="ru-RU" sz="1400" b="1" dirty="0" smtClean="0">
                <a:solidFill>
                  <a:schemeClr val="tx2"/>
                </a:solidFill>
                <a:latin typeface="Comic Sans MS" pitchFamily="66" charset="0"/>
              </a:rPr>
              <a:t>Как  дышим</a:t>
            </a: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(глубоко или неглубоко, животом или грудью, плавно или </a:t>
            </a: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резко);                                                                           - </a:t>
            </a:r>
            <a:r>
              <a:rPr lang="ru-RU" sz="1400" b="1" dirty="0" smtClean="0">
                <a:solidFill>
                  <a:schemeClr val="tx2"/>
                </a:solidFill>
                <a:latin typeface="Comic Sans MS" pitchFamily="66" charset="0"/>
              </a:rPr>
              <a:t>Как смотрим</a:t>
            </a: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на других людей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 (открыто, с </a:t>
            </a: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 вызовом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, избегая контакта глазами</a:t>
            </a: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);                                                                             - </a:t>
            </a:r>
            <a:r>
              <a:rPr lang="ru-RU" sz="1400" b="1" dirty="0" smtClean="0">
                <a:solidFill>
                  <a:schemeClr val="tx2"/>
                </a:solidFill>
                <a:latin typeface="Comic Sans MS" pitchFamily="66" charset="0"/>
              </a:rPr>
              <a:t>Как</a:t>
            </a: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Comic Sans MS" pitchFamily="66" charset="0"/>
              </a:rPr>
              <a:t>двигаемся</a:t>
            </a: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(плавно, неловко, порывисто). </a:t>
            </a: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                                                                      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Уважаемые коллеги! Вспомните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как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вы реагируете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агрессию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(напряжение в руках или ногах, дрожью, желанием ударить или убежать).</a:t>
            </a:r>
          </a:p>
          <a:p>
            <a:endParaRPr lang="ru-RU" sz="1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Найдите свой, индивидуальный жест, который вам придаст силу и уверенность. Это может быть «взмах крыльев» или «удар меча» - движение воина, заносящего меч. Может это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будет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глубокий вдох и медленный выдох. </a:t>
            </a:r>
          </a:p>
          <a:p>
            <a:pPr>
              <a:buNone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результате таких жестов тело </a:t>
            </a:r>
            <a:r>
              <a:rPr lang="ru-RU" sz="1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энерготизируется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расслабляется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грудная клетка, дыхание становится более свободны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м. </a:t>
            </a:r>
          </a:p>
        </p:txBody>
      </p:sp>
      <p:pic>
        <p:nvPicPr>
          <p:cNvPr id="2050" name="Picture 2" descr="C:\Users\SherbakoFF\Desktop\Новая папка (2)\P102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3252782" cy="2439587"/>
          </a:xfrm>
          <a:prstGeom prst="rect">
            <a:avLst/>
          </a:prstGeom>
          <a:noFill/>
        </p:spPr>
      </p:pic>
      <p:pic>
        <p:nvPicPr>
          <p:cNvPr id="2052" name="Picture 4" descr="C:\Users\SherbakoFF\Desktop\Новая папка (2)\P1010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357693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Снимаем мышечные зажимы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переживания и стрессы отражаются на разных органах и системах тела. Например, страх может проявляться в напряжении мышц шеи и спины, а также в коленях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                                   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Если снять напряжение с мышц шеи и спины, то уменьшается 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выраженность страхов.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Иногда психологические проблемы не проявляются на уровне сознания, а проявляются только в мышцах «зажимах». </a:t>
            </a:r>
          </a:p>
        </p:txBody>
      </p:sp>
      <p:pic>
        <p:nvPicPr>
          <p:cNvPr id="3074" name="Picture 2" descr="C:\Users\SherbakoFF\Desktop\Новая папка (2)\P10107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3038468" cy="2278851"/>
          </a:xfrm>
          <a:prstGeom prst="rect">
            <a:avLst/>
          </a:prstGeom>
          <a:noFill/>
        </p:spPr>
      </p:pic>
      <p:pic>
        <p:nvPicPr>
          <p:cNvPr id="3075" name="Picture 3" descr="C:\Users\SherbakoFF\Desktop\Новая папка (2)\P1010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857628"/>
            <a:ext cx="3238491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Снимаем мышечные зажимы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Очень важно обращать внимание на эмоциональные проявления детей. С каким настроением ребенок пришел в детский сад, на занятие и т. д. (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грустный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и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ли веселый, скованный или расторможенный, испытывает ребенок комфорт-дискомфорт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).</a:t>
            </a:r>
          </a:p>
          <a:p>
            <a:pPr>
              <a:buNone/>
            </a:pPr>
            <a:r>
              <a:rPr lang="ru-RU" sz="1800" dirty="0">
                <a:solidFill>
                  <a:schemeClr val="accent2"/>
                </a:solidFill>
                <a:latin typeface="Comic Sans MS" pitchFamily="66" charset="0"/>
              </a:rPr>
              <a:t>Есть дети, которые производят впечатление «гнущихся под бременем ответственности», «слабых в коленях», «бесхребетных», «подставляющие себя под удар», «твердолобых», что отражает их индивидуальные установки или личностные </a:t>
            </a:r>
            <a:r>
              <a:rPr lang="ru-RU" sz="1800" dirty="0" smtClean="0">
                <a:solidFill>
                  <a:schemeClr val="accent2"/>
                </a:solidFill>
                <a:latin typeface="Comic Sans MS" pitchFamily="66" charset="0"/>
              </a:rPr>
              <a:t>стили.</a:t>
            </a:r>
            <a:endParaRPr lang="ru-RU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SherbakoFF\Desktop\Новая папка (2)\P10107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357298"/>
            <a:ext cx="3324220" cy="2493165"/>
          </a:xfrm>
          <a:prstGeom prst="rect">
            <a:avLst/>
          </a:prstGeom>
          <a:noFill/>
        </p:spPr>
      </p:pic>
      <p:pic>
        <p:nvPicPr>
          <p:cNvPr id="4099" name="Picture 3" descr="C:\Users\SherbakoFF\Desktop\Новая папка (2)\P1010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3524243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Снимаем мышечные зажимы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Родители говорят малышу: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«Веди себя хорошо в детском саду, чтобы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я за тебя не краснела...».                             В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этом случае родители перекладывают груз ответственности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 свое эмоциональное состояние на ребенка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а это для него непосильный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груз.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                      Или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другой пример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                      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«Ты себя сегодня плохо вел — мама заболела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». Ребенок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начинает испытывать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чувство вины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«я виноват в том, что мама нездорова».</a:t>
            </a:r>
          </a:p>
        </p:txBody>
      </p:sp>
      <p:pic>
        <p:nvPicPr>
          <p:cNvPr id="5122" name="Picture 2" descr="C:\Users\SherbakoFF\Desktop\Новая папка (2)\P102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14422"/>
            <a:ext cx="3538534" cy="2653901"/>
          </a:xfrm>
          <a:prstGeom prst="rect">
            <a:avLst/>
          </a:prstGeom>
          <a:noFill/>
        </p:spPr>
      </p:pic>
      <p:pic>
        <p:nvPicPr>
          <p:cNvPr id="5123" name="Picture 3" descr="C:\Users\SherbakoFF\Desktop\Новая папка (2)\P1010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18363"/>
            <a:ext cx="3428992" cy="2571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Снимаем мышечные зажимы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Алекситимия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— низкий порог чувственности. Это когда ребенок, например, испытывает трудности в определении и описании собственных чувств, фокусируется на внешних событиях, а не на внутренних переживаниях. У такого ребенка отсутствует фантазия и бедное воображение.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Алексетимия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 бывает врожденной, она формируется в процессе воспитания, как в семье, так и в детском саду, когда идет запрет на выражение своих чувств («мальчики не плачут», «нельзя громко смеяться, ты же девочка»,  «Будь сдержан, не раздражайся, ты же мужчина»). </a:t>
            </a:r>
          </a:p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     Выражать свои чувства важно и необходимо! Каждая эмоция должна завершиться, </a:t>
            </a:r>
            <a:r>
              <a:rPr lang="ru-RU" b="1" dirty="0" err="1">
                <a:solidFill>
                  <a:srgbClr val="FF0000"/>
                </a:solidFill>
                <a:latin typeface="Comic Sans MS" pitchFamily="66" charset="0"/>
              </a:rPr>
              <a:t>отреагироваться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,  прожиться, чтобы не блокировалась внутренняя энергия. </a:t>
            </a:r>
          </a:p>
          <a:p>
            <a:endParaRPr lang="ru-RU" dirty="0"/>
          </a:p>
        </p:txBody>
      </p:sp>
      <p:pic>
        <p:nvPicPr>
          <p:cNvPr id="6146" name="Picture 2" descr="C:\Users\SherbakoFF\Desktop\Новая папка (2)\P10108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3109906" cy="2332430"/>
          </a:xfrm>
          <a:prstGeom prst="rect">
            <a:avLst/>
          </a:prstGeom>
          <a:noFill/>
        </p:spPr>
      </p:pic>
      <p:pic>
        <p:nvPicPr>
          <p:cNvPr id="6147" name="Picture 3" descr="C:\Users\SherbakoFF\Desktop\Новая папка (2)\P102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00504"/>
            <a:ext cx="3524243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785794"/>
            <a:ext cx="7143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Если ребенок не отреагировал грусть, обиду, печаль — он не освободился от этих переживаний, поэтому не может переключиться на что-то другое, не может быть более открытым, спонтанным. И конечно не сможет воспринимать ту информацию, которую вы ему даете. </a:t>
            </a:r>
            <a:endParaRPr lang="ru-RU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Проделайте упражнение «Сжатый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кулак».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</a:t>
            </a:r>
          </a:p>
          <a:p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Сильно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сожмите кулаки и при этом попытайтесь что-то говорить, рассуждая на любую тему.</a:t>
            </a:r>
          </a:p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Это очень сложно сделать,  практически невозможно -свободно говорить и при этом сдерживать энергию.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               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Мышцы напрягаются — чувство и сознание притупляются».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Снимаем мышечные зажимы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dirty="0">
                <a:solidFill>
                  <a:schemeClr val="tx2"/>
                </a:solidFill>
                <a:latin typeface="Comic Sans MS" pitchFamily="66" charset="0"/>
              </a:rPr>
              <a:t>Многие упражнения, которые мы используем на занятиях, в системе чувственного </a:t>
            </a:r>
            <a:r>
              <a:rPr lang="ru-RU" sz="2900" dirty="0" err="1">
                <a:solidFill>
                  <a:schemeClr val="tx2"/>
                </a:solidFill>
                <a:latin typeface="Comic Sans MS" pitchFamily="66" charset="0"/>
              </a:rPr>
              <a:t>сознавания</a:t>
            </a:r>
            <a:r>
              <a:rPr lang="ru-RU" sz="2900" dirty="0">
                <a:solidFill>
                  <a:schemeClr val="tx2"/>
                </a:solidFill>
                <a:latin typeface="Comic Sans MS" pitchFamily="66" charset="0"/>
              </a:rPr>
              <a:t>, основаны на фундаментальных человеческих деятельностях — лежании, сидении, стоянии, ходьбе. («Цапля», «Крокодил»)</a:t>
            </a:r>
          </a:p>
          <a:p>
            <a:pPr>
              <a:buNone/>
            </a:pPr>
            <a:r>
              <a:rPr lang="ru-RU" sz="2900" dirty="0">
                <a:solidFill>
                  <a:schemeClr val="accent2"/>
                </a:solidFill>
                <a:latin typeface="Comic Sans MS" pitchFamily="66" charset="0"/>
              </a:rPr>
              <a:t>     </a:t>
            </a:r>
            <a:r>
              <a:rPr lang="ru-RU" sz="2900" b="1" dirty="0">
                <a:solidFill>
                  <a:schemeClr val="accent2"/>
                </a:solidFill>
                <a:latin typeface="Comic Sans MS" pitchFamily="66" charset="0"/>
              </a:rPr>
              <a:t>Сидение на табурете без спинки позволяет почувствовать всю меру поддержки, ощутить силу тяжести и внутренние, жизненные процессы, которые происходят по отношению к этим и другим силам.    </a:t>
            </a:r>
          </a:p>
          <a:p>
            <a:pPr>
              <a:buNone/>
            </a:pPr>
            <a:r>
              <a:rPr lang="ru-RU" sz="2900" dirty="0">
                <a:solidFill>
                  <a:schemeClr val="tx2"/>
                </a:solidFill>
                <a:latin typeface="Comic Sans MS" pitchFamily="66" charset="0"/>
              </a:rPr>
              <a:t>Стояние также предлагает большие возможности для ощущений. Мало кто умеет стоять удобно, </a:t>
            </a:r>
            <a:r>
              <a:rPr lang="ru-RU" sz="2900" b="1" dirty="0">
                <a:solidFill>
                  <a:schemeClr val="tx2"/>
                </a:solidFill>
                <a:latin typeface="Comic Sans MS" pitchFamily="66" charset="0"/>
              </a:rPr>
              <a:t>стоять ради самого </a:t>
            </a:r>
            <a:r>
              <a:rPr lang="ru-RU" sz="2900" b="1" dirty="0" smtClean="0">
                <a:solidFill>
                  <a:schemeClr val="tx2"/>
                </a:solidFill>
                <a:latin typeface="Comic Sans MS" pitchFamily="66" charset="0"/>
              </a:rPr>
              <a:t>стояния.                                   </a:t>
            </a:r>
            <a:r>
              <a:rPr lang="ru-RU" sz="2900" b="1" dirty="0">
                <a:solidFill>
                  <a:schemeClr val="tx2"/>
                </a:solidFill>
                <a:latin typeface="Comic Sans MS" pitchFamily="66" charset="0"/>
              </a:rPr>
              <a:t>Б</a:t>
            </a:r>
            <a:r>
              <a:rPr lang="ru-RU" sz="2900" dirty="0" smtClean="0">
                <a:solidFill>
                  <a:schemeClr val="tx2"/>
                </a:solidFill>
                <a:latin typeface="Comic Sans MS" pitchFamily="66" charset="0"/>
              </a:rPr>
              <a:t>ольшинство </a:t>
            </a:r>
            <a:r>
              <a:rPr lang="ru-RU" sz="2900" dirty="0">
                <a:solidFill>
                  <a:schemeClr val="tx2"/>
                </a:solidFill>
                <a:latin typeface="Comic Sans MS" pitchFamily="66" charset="0"/>
              </a:rPr>
              <a:t>из нас рассматривает стояние как начальную точку для других деятельностей — ходьбы, бега, прыжков. </a:t>
            </a:r>
            <a:r>
              <a:rPr lang="ru-RU" sz="2900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            </a:t>
            </a:r>
            <a:r>
              <a:rPr lang="ru-RU" sz="2900" b="1" dirty="0" smtClean="0">
                <a:solidFill>
                  <a:schemeClr val="accent2"/>
                </a:solidFill>
                <a:latin typeface="Comic Sans MS" pitchFamily="66" charset="0"/>
              </a:rPr>
              <a:t>Стояние </a:t>
            </a:r>
            <a:r>
              <a:rPr lang="ru-RU" sz="2900" b="1" dirty="0">
                <a:solidFill>
                  <a:schemeClr val="accent2"/>
                </a:solidFill>
                <a:latin typeface="Comic Sans MS" pitchFamily="66" charset="0"/>
              </a:rPr>
              <a:t>позволяет исследовать уравновешивание, попытаться изменить привычные положения и позы на новые способы </a:t>
            </a:r>
            <a:r>
              <a:rPr lang="ru-RU" sz="2900" b="1" dirty="0" smtClean="0">
                <a:solidFill>
                  <a:schemeClr val="accent2"/>
                </a:solidFill>
                <a:latin typeface="Comic Sans MS" pitchFamily="66" charset="0"/>
              </a:rPr>
              <a:t>координации.</a:t>
            </a:r>
            <a:endParaRPr lang="ru-RU" sz="2900" b="1" dirty="0">
              <a:solidFill>
                <a:schemeClr val="accent2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7170" name="Picture 2" descr="C:\Users\SherbakoFF\Desktop\Новая папка (2)\Мастер-клас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142984"/>
            <a:ext cx="2538402" cy="1903802"/>
          </a:xfrm>
          <a:prstGeom prst="rect">
            <a:avLst/>
          </a:prstGeom>
          <a:noFill/>
        </p:spPr>
      </p:pic>
      <p:pic>
        <p:nvPicPr>
          <p:cNvPr id="7172" name="Picture 4" descr="C:\Users\SherbakoFF\Desktop\Новая папка (2)\DSCF7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14620"/>
            <a:ext cx="2500298" cy="1669975"/>
          </a:xfrm>
          <a:prstGeom prst="rect">
            <a:avLst/>
          </a:prstGeom>
          <a:noFill/>
        </p:spPr>
      </p:pic>
      <p:pic>
        <p:nvPicPr>
          <p:cNvPr id="7173" name="Picture 5" descr="C:\Users\SherbakoFF\Desktop\Новая папка (2)\P1080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86256"/>
            <a:ext cx="3000364" cy="225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Второй этап                                       (рассматриваем брюшной вид дыхания)</a:t>
            </a:r>
            <a:endParaRPr lang="ru-RU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500" b="1" dirty="0">
                <a:solidFill>
                  <a:schemeClr val="tx2"/>
                </a:solidFill>
                <a:latin typeface="Comic Sans MS" pitchFamily="66" charset="0"/>
              </a:rPr>
              <a:t> При брюшном дыхании </a:t>
            </a:r>
            <a:r>
              <a:rPr lang="ru-RU" sz="1500" b="1" dirty="0" smtClean="0">
                <a:solidFill>
                  <a:schemeClr val="tx2"/>
                </a:solidFill>
                <a:latin typeface="Comic Sans MS" pitchFamily="66" charset="0"/>
              </a:rPr>
              <a:t>человек, надувая </a:t>
            </a:r>
            <a:r>
              <a:rPr lang="ru-RU" sz="1500" b="1" dirty="0">
                <a:solidFill>
                  <a:schemeClr val="tx2"/>
                </a:solidFill>
                <a:latin typeface="Comic Sans MS" pitchFamily="66" charset="0"/>
              </a:rPr>
              <a:t>живот, способствует  проведению естественного массажа практически всех органов, находящихся в брюшной полости, в результате чего улучшается их кровоснабжение и тонус. </a:t>
            </a:r>
            <a:r>
              <a:rPr lang="ru-RU" sz="1500" b="1" dirty="0" smtClean="0">
                <a:solidFill>
                  <a:schemeClr val="tx2"/>
                </a:solidFill>
                <a:latin typeface="Comic Sans MS" pitchFamily="66" charset="0"/>
              </a:rPr>
              <a:t>                        </a:t>
            </a:r>
            <a:r>
              <a:rPr lang="ru-RU" sz="1500" b="1" dirty="0" smtClean="0">
                <a:solidFill>
                  <a:schemeClr val="accent2"/>
                </a:solidFill>
                <a:latin typeface="Comic Sans MS" pitchFamily="66" charset="0"/>
              </a:rPr>
              <a:t>Во </a:t>
            </a:r>
            <a:r>
              <a:rPr lang="ru-RU" sz="1500" b="1" dirty="0">
                <a:solidFill>
                  <a:schemeClr val="accent2"/>
                </a:solidFill>
                <a:latin typeface="Comic Sans MS" pitchFamily="66" charset="0"/>
              </a:rPr>
              <a:t>время брюшного дыхания диафрагма приподнимается кверху и оказывает массажное воздействие на жизненно  важный орган — сердце, приводя его в тонус и облегчая его работу. </a:t>
            </a:r>
            <a:r>
              <a:rPr lang="ru-RU" sz="1500" b="1" dirty="0" smtClean="0">
                <a:solidFill>
                  <a:schemeClr val="accent2"/>
                </a:solidFill>
                <a:latin typeface="Comic Sans MS" pitchFamily="66" charset="0"/>
              </a:rPr>
              <a:t>                   </a:t>
            </a:r>
            <a:r>
              <a:rPr lang="ru-RU" sz="1500" b="1" dirty="0" smtClean="0">
                <a:solidFill>
                  <a:schemeClr val="tx2"/>
                </a:solidFill>
                <a:latin typeface="Comic Sans MS" pitchFamily="66" charset="0"/>
              </a:rPr>
              <a:t>Наконец</a:t>
            </a:r>
            <a:r>
              <a:rPr lang="ru-RU" sz="1500" b="1" dirty="0">
                <a:solidFill>
                  <a:schemeClr val="tx2"/>
                </a:solidFill>
                <a:latin typeface="Comic Sans MS" pitchFamily="66" charset="0"/>
              </a:rPr>
              <a:t>, дыхание животом обеспечивает более активную доставку кислорода ко всем тканям и органам, в результате чего улучшается их работа, ускоряются все метаболические реакции.</a:t>
            </a:r>
            <a:r>
              <a:rPr lang="ru-RU" sz="1500" b="1" i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15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SherbakoFF\Desktop\Новая папка (2)\P1030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996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Телесно-ориентированная практика в детском саду</vt:lpstr>
      <vt:lpstr>Первый этап работы с телом (снимаем мышечные зажимы) </vt:lpstr>
      <vt:lpstr>Снимаем мышечные зажимы</vt:lpstr>
      <vt:lpstr>Снимаем мышечные зажимы</vt:lpstr>
      <vt:lpstr>Снимаем мышечные зажимы</vt:lpstr>
      <vt:lpstr>Снимаем мышечные зажимы</vt:lpstr>
      <vt:lpstr>Слайд 7</vt:lpstr>
      <vt:lpstr>Снимаем мышечные зажимы</vt:lpstr>
      <vt:lpstr>Второй этап                                       (рассматриваем брюшной вид дыхания)</vt:lpstr>
      <vt:lpstr>Второй этап –                  Брюшное дыхание</vt:lpstr>
      <vt:lpstr>Третий этап сеанса ТОП — это подвижная игра</vt:lpstr>
      <vt:lpstr>Нейропсихологический аспект </vt:lpstr>
      <vt:lpstr>Нейропсихологический аспект 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Телесно-ориентированная практика в детском саду</dc:title>
  <dc:creator>SherbakoFF</dc:creator>
  <cp:lastModifiedBy>SherbakoFF</cp:lastModifiedBy>
  <cp:revision>18</cp:revision>
  <dcterms:created xsi:type="dcterms:W3CDTF">2017-12-15T15:05:00Z</dcterms:created>
  <dcterms:modified xsi:type="dcterms:W3CDTF">2017-12-15T17:42:30Z</dcterms:modified>
</cp:coreProperties>
</file>